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58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720"/>
  </p:normalViewPr>
  <p:slideViewPr>
    <p:cSldViewPr snapToGrid="0">
      <p:cViewPr varScale="1">
        <p:scale>
          <a:sx n="105" d="100"/>
          <a:sy n="105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0AFDE-290E-0E13-4BCD-E8BA178C2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D1C50F-A2C7-4948-8226-99197B8A4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B2050-BFB1-46A7-7460-7A149CA8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32EFB-C814-A901-47A7-DE18EE81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25CBB3-37E3-836D-9FE5-9374B1FB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77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758CC-1D47-5E3F-5C06-4783428B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170892-7F07-86FE-C35E-9C8F70872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3FB70-62AE-0FE9-398D-E279C03F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7E4E2-1134-CFDE-34EF-50461770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104BB-BDEE-18C7-2FE6-3FC4DC2C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8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36A658-301B-4E73-88B8-403D52AF8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A5FAF3-66AD-1AD8-D968-8B305339E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D6DC4-2992-15A0-D3C3-F46FC987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445AA5-1F0B-76F0-8920-C054913C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189C7B-49BB-7CAB-AC50-99FEBDF6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220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300D3-604B-7543-4396-8C072260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C4551-5B9E-E752-1975-EB17EAA0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2FE89-92AF-5EBB-B9A5-47B22F24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02558-266A-A70E-54FE-A9642B99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E71F8-FA2E-E9DC-22EE-4DB394F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27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9E015-3A25-6404-7076-B323EF46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2F02A9-8F41-2D59-26EF-B92C56E3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A8582-57FA-A141-76C3-EA9C3AB1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C99B53-C084-56D8-15D9-53161914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0DD9E-A338-4259-5250-A04CDE64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4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B4801-539B-208B-D40E-C18654FB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38C25-3264-7B81-9523-0D8650541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109242-7E60-4051-53B5-41BB8B1E8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D38F0D-73C3-9D76-6227-04539A66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308AEE-6BAE-B156-DE11-D46C3AA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1CCBAC-CB13-1FCE-555E-DE4F7971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242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524ED-2A91-F8BD-3D47-F621631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3BAC72-408D-77E8-455F-D847BB64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398968-D2A6-D0F4-1E49-67E128AFB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87B9C4-825F-4D77-FE7D-46712A8AB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B80F94-0BDA-6565-92F8-BB0CF75FD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88CFD8-542A-9B23-596F-F6F1630D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D41A8E-D44E-2A78-6806-B1C63F07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6E9885-8416-224A-EB2F-F930D774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489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B733D-ADA4-AA05-C4B9-D3779EB5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91C854-D3D4-5B29-37BB-FCB89151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B5FA3F-D13B-1A00-AEF1-92E1232E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178EDB-3071-CEDC-B391-0EEDD628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31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D2E850-178F-0065-69BB-6E00C77D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7FE61D-8BF6-686A-41B3-5A2B9B57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B48C1A-E0A9-D21A-65F5-998FE524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66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C3589-9472-D954-B5C1-9140D3B3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2376F-2569-B35B-688B-03D79A06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24C93A-140C-ABC0-FAE7-33D002685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31A82B-8C5C-176F-7B46-95A301DF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E095CD-635E-5DA9-10EF-B9D6FE6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E37AAA-A9D6-7A59-3A49-48C89ACA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95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81A66-CDCE-058B-EBE1-58AAA44B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381826-188C-4953-BF22-81289945C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920C14-1E39-ADB5-3F19-439AF3AF3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B36B13-EAFB-F7D3-8CC1-1C54550F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453A38-EEEF-9516-416B-BC7F6CC9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AFE934-0997-69A8-080D-A2970A70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68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1F8618-67B4-2852-9AF1-83717821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ADA01D-1BC9-44FD-4B8A-94ED476BD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0C0A5-1ABB-38DB-2A27-10CA78038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3ADD-1B82-184C-A84C-8B659EBD6469}" type="datetimeFigureOut">
              <a:rPr lang="es-CO" smtClean="0"/>
              <a:t>20/11/24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E9323-6678-83A0-8249-335D50C23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C2C64F-53D1-3DF0-62D2-86428D816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680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adicacion@epc.com.c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nanzasppto@epc.com.c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zasppto@epc.com.c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8FC88D7-5863-4215-1656-4E09E1CC0FAF}"/>
              </a:ext>
            </a:extLst>
          </p:cNvPr>
          <p:cNvSpPr/>
          <p:nvPr/>
        </p:nvSpPr>
        <p:spPr>
          <a:xfrm>
            <a:off x="578499" y="3685592"/>
            <a:ext cx="7021514" cy="61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9E7705-C961-FFB0-0E88-F2C3CD200C07}"/>
              </a:ext>
            </a:extLst>
          </p:cNvPr>
          <p:cNvSpPr txBox="1"/>
          <p:nvPr/>
        </p:nvSpPr>
        <p:spPr>
          <a:xfrm>
            <a:off x="-64580" y="793524"/>
            <a:ext cx="86074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s-CO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ENERALIDADES TRÁMITES DE PAGOS PDA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155F99-6C73-7FE0-BD17-CA22C2879590}"/>
              </a:ext>
            </a:extLst>
          </p:cNvPr>
          <p:cNvSpPr txBox="1"/>
          <p:nvPr/>
        </p:nvSpPr>
        <p:spPr>
          <a:xfrm>
            <a:off x="578499" y="3685592"/>
            <a:ext cx="732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spc="-150" dirty="0">
                <a:solidFill>
                  <a:srgbClr val="2D92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3600" spc="-150" dirty="0">
                <a:solidFill>
                  <a:srgbClr val="2D92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irección de Finanzas y Presupuesto</a:t>
            </a:r>
          </a:p>
        </p:txBody>
      </p:sp>
    </p:spTree>
    <p:extLst>
      <p:ext uri="{BB962C8B-B14F-4D97-AF65-F5344CB8AC3E}">
        <p14:creationId xmlns:p14="http://schemas.microsoft.com/office/powerpoint/2010/main" val="171661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780DDC-2A3B-44F4-8200-7B452BCE4A6F}"/>
              </a:ext>
            </a:extLst>
          </p:cNvPr>
          <p:cNvSpPr txBox="1"/>
          <p:nvPr/>
        </p:nvSpPr>
        <p:spPr>
          <a:xfrm>
            <a:off x="2140706" y="174923"/>
            <a:ext cx="700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CONTROL DE PAGOS</a:t>
            </a:r>
          </a:p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F 104 VERSIÓN 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5C7A6E-706D-4527-AD24-23ED30822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176" y="2217611"/>
            <a:ext cx="8575647" cy="12961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8C26411-4E77-4A0A-9DAA-B12A068D7E64}"/>
              </a:ext>
            </a:extLst>
          </p:cNvPr>
          <p:cNvSpPr/>
          <p:nvPr/>
        </p:nvSpPr>
        <p:spPr>
          <a:xfrm>
            <a:off x="685801" y="1403827"/>
            <a:ext cx="10658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 área de Relación de CDR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947090-13D1-4A1B-BAC7-9D0213FB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176" y="4280343"/>
            <a:ext cx="8661898" cy="16625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95EC58-A385-4EE9-9ED3-1CD5835E7FE4}"/>
              </a:ext>
            </a:extLst>
          </p:cNvPr>
          <p:cNvSpPr txBox="1"/>
          <p:nvPr/>
        </p:nvSpPr>
        <p:spPr>
          <a:xfrm>
            <a:off x="635794" y="3673979"/>
            <a:ext cx="1075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el área de relación de actas aprobadas </a:t>
            </a:r>
          </a:p>
        </p:txBody>
      </p:sp>
    </p:spTree>
    <p:extLst>
      <p:ext uri="{BB962C8B-B14F-4D97-AF65-F5344CB8AC3E}">
        <p14:creationId xmlns:p14="http://schemas.microsoft.com/office/powerpoint/2010/main" val="226331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780DDC-2A3B-44F4-8200-7B452BCE4A6F}"/>
              </a:ext>
            </a:extLst>
          </p:cNvPr>
          <p:cNvSpPr txBox="1"/>
          <p:nvPr/>
        </p:nvSpPr>
        <p:spPr>
          <a:xfrm>
            <a:off x="2140706" y="174923"/>
            <a:ext cx="700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CONTROL DE PAGOS</a:t>
            </a:r>
          </a:p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F 104 VERSIÓN 5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C26411-4E77-4A0A-9DAA-B12A068D7E64}"/>
              </a:ext>
            </a:extLst>
          </p:cNvPr>
          <p:cNvSpPr/>
          <p:nvPr/>
        </p:nvSpPr>
        <p:spPr>
          <a:xfrm>
            <a:off x="685801" y="1403827"/>
            <a:ext cx="10658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  <a:p>
            <a:pPr algn="ctr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la casilla OBSERVACIONES relacionar los CDR´S por los cuales se va pagar el acta.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EJEMPLO: Se autoriza el pago de ACTA la cual esta por un valor de </a:t>
            </a: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y esta acta se va a afectar de los siguientes CDR´S (donde se debe indicar cuanto valor se va a pagar por cada uno y la suma debe dar la totalidad del acta a pagar).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4C5278-5E4C-4611-975D-5C9C24CE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56" y="3429000"/>
            <a:ext cx="7783164" cy="3699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17CF4F-A8C3-4AB8-9385-943E82F79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93" t="66338" r="493" b="-1675"/>
          <a:stretch/>
        </p:blipFill>
        <p:spPr>
          <a:xfrm>
            <a:off x="2000250" y="4014013"/>
            <a:ext cx="790637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780DDC-2A3B-44F4-8200-7B452BCE4A6F}"/>
              </a:ext>
            </a:extLst>
          </p:cNvPr>
          <p:cNvSpPr txBox="1"/>
          <p:nvPr/>
        </p:nvSpPr>
        <p:spPr>
          <a:xfrm>
            <a:off x="2593144" y="162432"/>
            <a:ext cx="700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FORMALIDADES NORMATIVAS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99D183-3DE8-42D1-A411-7FF18828F033}"/>
              </a:ext>
            </a:extLst>
          </p:cNvPr>
          <p:cNvSpPr/>
          <p:nvPr/>
        </p:nvSpPr>
        <p:spPr>
          <a:xfrm>
            <a:off x="973930" y="808763"/>
            <a:ext cx="10244137" cy="5781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B0F0"/>
              </a:buClr>
            </a:pPr>
            <a:r>
              <a:rPr lang="es-CO" sz="24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Factura  – vigencia 30 días – Detalle específico (# CONTRATO – OBJETO – ACTA A PAGAR).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Resolución de Habilitación de Facturación.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Cumplimiento de requisitos factura electrónica Resolución 042 de 5 de mayo de 2020.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Resolución de Gran Contribuyente.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Resolución Auto retenedor.</a:t>
            </a:r>
          </a:p>
          <a:p>
            <a:pPr algn="ctr">
              <a:buClr>
                <a:srgbClr val="00B0F0"/>
              </a:buClr>
            </a:pPr>
            <a:r>
              <a:rPr lang="es-CO" sz="24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ESPECÍFICAS</a:t>
            </a:r>
          </a:p>
          <a:p>
            <a:pPr algn="ctr">
              <a:buClr>
                <a:srgbClr val="00B0F0"/>
              </a:buClr>
            </a:pPr>
            <a:r>
              <a:rPr lang="es-CO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los Municipios o Distrito solicitada por el Consorcio FIA:</a:t>
            </a:r>
          </a:p>
          <a:p>
            <a:pPr algn="ctr">
              <a:buClr>
                <a:srgbClr val="00B0F0"/>
              </a:buClr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8" indent="-342918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Calendario tributario del Municipio o Distrito 2024 (vigencia actual).</a:t>
            </a:r>
          </a:p>
          <a:p>
            <a:pPr marL="342918" indent="-342918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Formulario de Rete ICA 2024 (vigencia actual).</a:t>
            </a:r>
          </a:p>
          <a:p>
            <a:pPr marL="342918" indent="-342918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Informar cual es el Estatuto Tributario vigente al 2024 (vigencia actual).</a:t>
            </a:r>
          </a:p>
          <a:p>
            <a:pPr marL="342918" indent="-342918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Certificación firmada por el Tesorero, Secretario de Hacienda o Director, en la que conste el concepto de las retenciones por ICA, estampillas, y contribución especial, incluyendo tipo de cuenta, número de cuenta y entidad financiera (ver modelo de certificación en la siguiente diapositiva).</a:t>
            </a:r>
          </a:p>
          <a:p>
            <a:pPr marL="342918" indent="-342918" algn="just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Certificaciones bancarias de las cuentas del Municipio o Distrito, expedidas por las entidades financieras donde se realiza el recaudo tributario (RETEICA, Contribución Especial, Estampillas).</a:t>
            </a:r>
          </a:p>
        </p:txBody>
      </p:sp>
    </p:spTree>
    <p:extLst>
      <p:ext uri="{BB962C8B-B14F-4D97-AF65-F5344CB8AC3E}">
        <p14:creationId xmlns:p14="http://schemas.microsoft.com/office/powerpoint/2010/main" val="250362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780DDC-2A3B-44F4-8200-7B452BCE4A6F}"/>
              </a:ext>
            </a:extLst>
          </p:cNvPr>
          <p:cNvSpPr txBox="1"/>
          <p:nvPr/>
        </p:nvSpPr>
        <p:spPr>
          <a:xfrm>
            <a:off x="2593144" y="162432"/>
            <a:ext cx="700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CERTIFICACIÓN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DBC54F-F511-491B-8CAF-1E7D27722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1057683" y="1297109"/>
            <a:ext cx="5209766" cy="4263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5C9417-5DA3-4411-BD0B-D7FA1084C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b="12833"/>
          <a:stretch/>
        </p:blipFill>
        <p:spPr>
          <a:xfrm>
            <a:off x="6603240" y="2122763"/>
            <a:ext cx="5092126" cy="3252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27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780DDC-2A3B-44F4-8200-7B452BCE4A6F}"/>
              </a:ext>
            </a:extLst>
          </p:cNvPr>
          <p:cNvSpPr txBox="1"/>
          <p:nvPr/>
        </p:nvSpPr>
        <p:spPr>
          <a:xfrm>
            <a:off x="2593144" y="162432"/>
            <a:ext cx="700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RADICACIÓN CUENTAS </a:t>
            </a:r>
          </a:p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PDA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6798C5-D13F-4AD9-8B7E-3972CEFDD83D}"/>
              </a:ext>
            </a:extLst>
          </p:cNvPr>
          <p:cNvSpPr/>
          <p:nvPr/>
        </p:nvSpPr>
        <p:spPr>
          <a:xfrm>
            <a:off x="1006585" y="1577073"/>
            <a:ext cx="101788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radicación virtual de las cuentas es únicamente al correo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radicacion@epc.com.co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no se debe enviar copia a mas correos para evitar confusión.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Solo se reciben documentos a través 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NO por WETRANSFER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por separado cada documento de la lista de chequeo.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Cada factura o cuenta de cobro debe ser radicada de manera individual.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facturas que no cumplan con los requisitos de la Lista de chequeo (GF F 127 Versión 17) serán devueltas para nueva radicación.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correo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finanzasppto@epc.com.co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el único habilitado para ser registrado ante su facturador electrónico cuando los recursos sean PDA y Davivienda.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correo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finanzasppto@epc.com.co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esta habilitado para generar radicación.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vez elaborada la orden de pago, se remitirá al correo electrónico del supervisor o director de área de EPC S.A. E.S.P., para que sea firmada en original y allegada en físico a la Dirección de Finanzas y Presupuesto.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cuentas deben ser radicadas en las fechas establecidas dentro de la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Circular          Radicación de cuentas de cobro o facturas del PDA para trámite ante del Consorcio FIA    y el Patrimonio Autónomo Administrado por Davivienda- vigente.</a:t>
            </a:r>
          </a:p>
        </p:txBody>
      </p:sp>
    </p:spTree>
    <p:extLst>
      <p:ext uri="{BB962C8B-B14F-4D97-AF65-F5344CB8AC3E}">
        <p14:creationId xmlns:p14="http://schemas.microsoft.com/office/powerpoint/2010/main" val="36484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780DDC-2A3B-44F4-8200-7B452BCE4A6F}"/>
              </a:ext>
            </a:extLst>
          </p:cNvPr>
          <p:cNvSpPr txBox="1"/>
          <p:nvPr/>
        </p:nvSpPr>
        <p:spPr>
          <a:xfrm>
            <a:off x="2593143" y="439519"/>
            <a:ext cx="700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DE ORDENES DE PAGO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F21D70-A042-4778-8BA2-4BC7CB983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190" y="1437788"/>
            <a:ext cx="9307618" cy="43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780DDC-2A3B-44F4-8200-7B452BCE4A6F}"/>
              </a:ext>
            </a:extLst>
          </p:cNvPr>
          <p:cNvSpPr txBox="1"/>
          <p:nvPr/>
        </p:nvSpPr>
        <p:spPr>
          <a:xfrm>
            <a:off x="2593144" y="396656"/>
            <a:ext cx="700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OBERVACIONES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022F37-A8F0-4CFD-83B8-9FA1C0A81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58" y="1657933"/>
            <a:ext cx="9972496" cy="35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4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8CCE01EC-32AE-4F04-9F19-80AB512953A8}"/>
              </a:ext>
            </a:extLst>
          </p:cNvPr>
          <p:cNvSpPr txBox="1"/>
          <p:nvPr/>
        </p:nvSpPr>
        <p:spPr>
          <a:xfrm>
            <a:off x="1996495" y="394703"/>
            <a:ext cx="8199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FECHAS DE CIERRE NOVIEMBRE - PDA 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9B2C53C0-5E9E-4939-99A2-39EFD706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26" y="2222795"/>
            <a:ext cx="35242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4">
            <a:extLst>
              <a:ext uri="{FF2B5EF4-FFF2-40B4-BE49-F238E27FC236}">
                <a16:creationId xmlns:a16="http://schemas.microsoft.com/office/drawing/2014/main" id="{5A681839-AADF-4CD3-B915-9AFE6B2FB93C}"/>
              </a:ext>
            </a:extLst>
          </p:cNvPr>
          <p:cNvSpPr txBox="1"/>
          <p:nvPr/>
        </p:nvSpPr>
        <p:spPr>
          <a:xfrm>
            <a:off x="1269131" y="1504662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FIA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C7186FD9-8D3D-48B6-ABDF-7590C39E3AEC}"/>
              </a:ext>
            </a:extLst>
          </p:cNvPr>
          <p:cNvSpPr txBox="1"/>
          <p:nvPr/>
        </p:nvSpPr>
        <p:spPr>
          <a:xfrm>
            <a:off x="7119591" y="1504662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FIDUDAVIVIENDA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EAECB65B-F6B7-48A1-B482-40D14DEBC5ED}"/>
              </a:ext>
            </a:extLst>
          </p:cNvPr>
          <p:cNvSpPr txBox="1"/>
          <p:nvPr/>
        </p:nvSpPr>
        <p:spPr>
          <a:xfrm>
            <a:off x="7284270" y="3429000"/>
            <a:ext cx="3960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HASTA EL 20 DE NOVIEMBRE DE 2024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8CCE01EC-32AE-4F04-9F19-80AB512953A8}"/>
              </a:ext>
            </a:extLst>
          </p:cNvPr>
          <p:cNvSpPr txBox="1"/>
          <p:nvPr/>
        </p:nvSpPr>
        <p:spPr>
          <a:xfrm>
            <a:off x="1996495" y="394703"/>
            <a:ext cx="8199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FECHAS DE CIERRE DICIEMBRE - PDA 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5A681839-AADF-4CD3-B915-9AFE6B2FB93C}"/>
              </a:ext>
            </a:extLst>
          </p:cNvPr>
          <p:cNvSpPr txBox="1"/>
          <p:nvPr/>
        </p:nvSpPr>
        <p:spPr>
          <a:xfrm>
            <a:off x="1269131" y="1504662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FIA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C7186FD9-8D3D-48B6-ABDF-7590C39E3AEC}"/>
              </a:ext>
            </a:extLst>
          </p:cNvPr>
          <p:cNvSpPr txBox="1"/>
          <p:nvPr/>
        </p:nvSpPr>
        <p:spPr>
          <a:xfrm>
            <a:off x="7119591" y="1504662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FIDUDAVIVIENDA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EAECB65B-F6B7-48A1-B482-40D14DEBC5ED}"/>
              </a:ext>
            </a:extLst>
          </p:cNvPr>
          <p:cNvSpPr txBox="1"/>
          <p:nvPr/>
        </p:nvSpPr>
        <p:spPr>
          <a:xfrm>
            <a:off x="7284270" y="3429000"/>
            <a:ext cx="3960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HASTA EL 11 DE DICIEMBRE DE 2024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6">
            <a:extLst>
              <a:ext uri="{FF2B5EF4-FFF2-40B4-BE49-F238E27FC236}">
                <a16:creationId xmlns:a16="http://schemas.microsoft.com/office/drawing/2014/main" id="{ECA38A67-22F2-42B2-9541-DFAFFDFC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63" y="2369998"/>
            <a:ext cx="35337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8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8CCE01EC-32AE-4F04-9F19-80AB512953A8}"/>
              </a:ext>
            </a:extLst>
          </p:cNvPr>
          <p:cNvSpPr txBox="1"/>
          <p:nvPr/>
        </p:nvSpPr>
        <p:spPr>
          <a:xfrm>
            <a:off x="1996495" y="537578"/>
            <a:ext cx="8199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FECHAS DE CIERRE DICIEMBRE - PDA </a:t>
            </a:r>
          </a:p>
          <a:p>
            <a:pPr algn="ctr"/>
            <a:r>
              <a:rPr lang="es-ES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CDR´S</a:t>
            </a:r>
            <a:endParaRPr lang="es-CO" sz="36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657C353-837C-44EC-9995-5EB6457AD1D6}"/>
              </a:ext>
            </a:extLst>
          </p:cNvPr>
          <p:cNvSpPr/>
          <p:nvPr/>
        </p:nvSpPr>
        <p:spPr>
          <a:xfrm>
            <a:off x="5948175" y="3247529"/>
            <a:ext cx="724088" cy="70788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EA40304D-568B-45C0-B988-1FAE91265822}"/>
              </a:ext>
            </a:extLst>
          </p:cNvPr>
          <p:cNvSpPr txBox="1"/>
          <p:nvPr/>
        </p:nvSpPr>
        <p:spPr>
          <a:xfrm>
            <a:off x="1158295" y="2579418"/>
            <a:ext cx="36789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RADICACIÓN DE SOLITUDES DE CDR, LIBERACIÓN Y ANULACIÓN</a:t>
            </a:r>
            <a:endParaRPr lang="es-CO" sz="3200" b="1" spc="-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C1C33316-7723-4E36-8715-AE1D619F9CB0}"/>
              </a:ext>
            </a:extLst>
          </p:cNvPr>
          <p:cNvSpPr txBox="1"/>
          <p:nvPr/>
        </p:nvSpPr>
        <p:spPr>
          <a:xfrm>
            <a:off x="7694510" y="3247529"/>
            <a:ext cx="33009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HASTA EL 16 DE DICIEMBRE DE 2024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4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421351-9818-304C-2708-9EA08B596FE8}"/>
              </a:ext>
            </a:extLst>
          </p:cNvPr>
          <p:cNvSpPr txBox="1"/>
          <p:nvPr/>
        </p:nvSpPr>
        <p:spPr>
          <a:xfrm>
            <a:off x="4931717" y="362107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990C32B3-A0B9-4C8F-98EE-9D6EE510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745" y="1330990"/>
            <a:ext cx="7848872" cy="41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Primer Pago Contratos De Consultoría, Obra e Interventoría</a:t>
            </a:r>
          </a:p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Contratos De Prestación De Servicios </a:t>
            </a:r>
            <a:endParaRPr lang="es-MX" altLang="es-CO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Pagos Parciales</a:t>
            </a:r>
            <a:endParaRPr lang="es-MX" altLang="es-CO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Pagos Finales</a:t>
            </a:r>
          </a:p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Facturación</a:t>
            </a:r>
          </a:p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Causales de Devolución</a:t>
            </a:r>
          </a:p>
          <a:p>
            <a:pPr marL="0" indent="0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</a:t>
            </a:r>
            <a:r>
              <a:rPr lang="es-E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Informe De Control De Pagos GP F 104 Versión 5</a:t>
            </a:r>
            <a:endParaRPr lang="es-MX" altLang="es-CO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Formalidades Normativas</a:t>
            </a:r>
          </a:p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 Radicación de Cuentas PDA</a:t>
            </a:r>
          </a:p>
          <a:p>
            <a:pPr marL="0" indent="0">
              <a:lnSpc>
                <a:spcPct val="150000"/>
              </a:lnSpc>
            </a:pPr>
            <a:r>
              <a:rPr lang="es-MX" altLang="es-CO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 Firma Ordenes de Pago</a:t>
            </a:r>
          </a:p>
        </p:txBody>
      </p:sp>
    </p:spTree>
    <p:extLst>
      <p:ext uri="{BB962C8B-B14F-4D97-AF65-F5344CB8AC3E}">
        <p14:creationId xmlns:p14="http://schemas.microsoft.com/office/powerpoint/2010/main" val="2732168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67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7137A8E-5BF7-42EC-9FF9-3A8C94225D77}"/>
              </a:ext>
            </a:extLst>
          </p:cNvPr>
          <p:cNvSpPr txBox="1"/>
          <p:nvPr/>
        </p:nvSpPr>
        <p:spPr>
          <a:xfrm>
            <a:off x="1384270" y="1479649"/>
            <a:ext cx="10102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Factura Electrónica o Cuenta de cobro (en los casos de anticipos).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Autorización  de facturación.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Certificación bancaria (no superior a 3 meses).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Copia de CDR´S o CDF´S.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Compromiso de los CDR´S o CDF´S.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Informe de Control de Pagos (GP-F104 versión 5).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Acta de aprobación de diagnostico o acta parcial o el que corresponda.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Acta consorcial o Acta de conformación de la Unión Temporal o Cámara de Comercio.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RUT de la empresa o consorcio o unión temporal.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Documentos de quienes conforman la unión temporal o consorcio o empresa: RUT- Cámara de Comercio  (no superior a 3 meses) – cedula del representante legal.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Convenio (Acta de Inicio, modificatorios sobre el valor, forma de pago o apropiación presupuestal y adiciones).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Contrato de consultoría u obra o interventoría (Acta de inicio).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Designación de Supervisor o Interventor (RUT- cedula de supervisor - acta de posesión o Contrato).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Normatividad Tributaria del municipio vigencia 2024.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Lista de chequeo GF F 127 (Versión 17).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7FD0B3D0-C0DC-4678-9807-6BAF2530C039}"/>
              </a:ext>
            </a:extLst>
          </p:cNvPr>
          <p:cNvSpPr txBox="1"/>
          <p:nvPr/>
        </p:nvSpPr>
        <p:spPr>
          <a:xfrm>
            <a:off x="1996495" y="279320"/>
            <a:ext cx="8199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PAGO CONTRATOS DE CONSULTORIA, OBRA E INTERVENTORIA</a:t>
            </a:r>
          </a:p>
        </p:txBody>
      </p:sp>
    </p:spTree>
    <p:extLst>
      <p:ext uri="{BB962C8B-B14F-4D97-AF65-F5344CB8AC3E}">
        <p14:creationId xmlns:p14="http://schemas.microsoft.com/office/powerpoint/2010/main" val="398973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7137A8E-5BF7-42EC-9FF9-3A8C94225D77}"/>
              </a:ext>
            </a:extLst>
          </p:cNvPr>
          <p:cNvSpPr txBox="1"/>
          <p:nvPr/>
        </p:nvSpPr>
        <p:spPr>
          <a:xfrm>
            <a:off x="1278732" y="1644998"/>
            <a:ext cx="8333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Factura electrónica 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Autorización  de facturación 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Certificación bancaria (vigencia no superior a 3 meses). 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Copia de los CDR´S.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Compromiso de los CDR´S.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Formato GC F 307 Certificado de supervisión (Versión 4).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Formato GC F 124 Informe de actividades (Versión 8).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Contrato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(Acta de Inicio, modificatorios sobre el valor, forma de pago o apropiación presupuestal y adiciones).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Documentos de la empresa o persona natural (RUT, Cámara de comercio (no superior a 30 días), cedula del representante legal).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Designación de supervisión (RUT, acta de posesión, cedula)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Certificado de aportes firmado por Representante legal o revisor fiscal – planilla.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Lista de chequeo GF F 127 (Versión 17).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7FD0B3D0-C0DC-4678-9807-6BAF2530C039}"/>
              </a:ext>
            </a:extLst>
          </p:cNvPr>
          <p:cNvSpPr txBox="1"/>
          <p:nvPr/>
        </p:nvSpPr>
        <p:spPr>
          <a:xfrm>
            <a:off x="1655733" y="250299"/>
            <a:ext cx="8199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DE PRESTACIÓN DE SERVICIOS </a:t>
            </a:r>
          </a:p>
        </p:txBody>
      </p:sp>
    </p:spTree>
    <p:extLst>
      <p:ext uri="{BB962C8B-B14F-4D97-AF65-F5344CB8AC3E}">
        <p14:creationId xmlns:p14="http://schemas.microsoft.com/office/powerpoint/2010/main" val="115607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7137A8E-5BF7-42EC-9FF9-3A8C94225D77}"/>
              </a:ext>
            </a:extLst>
          </p:cNvPr>
          <p:cNvSpPr txBox="1"/>
          <p:nvPr/>
        </p:nvSpPr>
        <p:spPr>
          <a:xfrm>
            <a:off x="1498570" y="1644997"/>
            <a:ext cx="75882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Factura Electrónica.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Autorización De Facturación.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Certificación Bancaria.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CDR O CDF.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Informe De Control De Pagos GP F 104 (Versión 5).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Acta De Aprobación De Diagnostico O Acta Parcial O El Que Corresponda.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Normatividad Tributaria (Si Es El Primer Pago En El Año).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Lista De Chequeo GF F 127 (Versión 17).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7FD0B3D0-C0DC-4678-9807-6BAF2530C039}"/>
              </a:ext>
            </a:extLst>
          </p:cNvPr>
          <p:cNvSpPr txBox="1"/>
          <p:nvPr/>
        </p:nvSpPr>
        <p:spPr>
          <a:xfrm>
            <a:off x="1741457" y="599926"/>
            <a:ext cx="8199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PAGOS PARCIALES</a:t>
            </a:r>
          </a:p>
        </p:txBody>
      </p:sp>
    </p:spTree>
    <p:extLst>
      <p:ext uri="{BB962C8B-B14F-4D97-AF65-F5344CB8AC3E}">
        <p14:creationId xmlns:p14="http://schemas.microsoft.com/office/powerpoint/2010/main" val="317136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4">
            <a:extLst>
              <a:ext uri="{FF2B5EF4-FFF2-40B4-BE49-F238E27FC236}">
                <a16:creationId xmlns:a16="http://schemas.microsoft.com/office/drawing/2014/main" id="{7FD0B3D0-C0DC-4678-9807-6BAF2530C039}"/>
              </a:ext>
            </a:extLst>
          </p:cNvPr>
          <p:cNvSpPr txBox="1"/>
          <p:nvPr/>
        </p:nvSpPr>
        <p:spPr>
          <a:xfrm>
            <a:off x="1770032" y="499914"/>
            <a:ext cx="8199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PAGOS FINALES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79B490-DEE0-408C-9D46-314080EFE287}"/>
              </a:ext>
            </a:extLst>
          </p:cNvPr>
          <p:cNvSpPr/>
          <p:nvPr/>
        </p:nvSpPr>
        <p:spPr>
          <a:xfrm>
            <a:off x="1191081" y="1712044"/>
            <a:ext cx="81778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4" indent="-285764" fontAlgn="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Factura Electrónica.</a:t>
            </a:r>
          </a:p>
          <a:p>
            <a:pPr marL="285764" indent="-285764" fontAlgn="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Autorización De Facturación.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Certificación Bancaria.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CDR o CDF.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Informe De Control De Pagos GP F 104 (Versión 5).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Acta De Aprobación De Diagnostico O Acta Parcial O El Que Corresponda.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Acta De Liquidación.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Normatividad Tributaria (Si Es El Primer Pago En El Año).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64" indent="-285764" fontAlgn="t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Lista De Chequeo GF-F 127 (Versión 17).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2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4">
            <a:extLst>
              <a:ext uri="{FF2B5EF4-FFF2-40B4-BE49-F238E27FC236}">
                <a16:creationId xmlns:a16="http://schemas.microsoft.com/office/drawing/2014/main" id="{7FD0B3D0-C0DC-4678-9807-6BAF2530C039}"/>
              </a:ext>
            </a:extLst>
          </p:cNvPr>
          <p:cNvSpPr txBox="1"/>
          <p:nvPr/>
        </p:nvSpPr>
        <p:spPr>
          <a:xfrm>
            <a:off x="1827181" y="353378"/>
            <a:ext cx="8199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1957812-C99C-4F16-8215-6C8B937C6A20}"/>
              </a:ext>
            </a:extLst>
          </p:cNvPr>
          <p:cNvSpPr/>
          <p:nvPr/>
        </p:nvSpPr>
        <p:spPr>
          <a:xfrm>
            <a:off x="951690" y="1079019"/>
            <a:ext cx="10288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Vigencia 30 días.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Indicar el número de pago correspondiente.</a:t>
            </a:r>
          </a:p>
          <a:p>
            <a:pPr marL="285764" indent="-285764" fontAlgn="ctr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valor debe estar de acuerdo a la forma de pago pactada en el contrato. </a:t>
            </a:r>
          </a:p>
        </p:txBody>
      </p:sp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1F894374-92D2-4843-8408-8D6E775A3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59172"/>
              </p:ext>
            </p:extLst>
          </p:nvPr>
        </p:nvGraphicFramePr>
        <p:xfrm>
          <a:off x="1827182" y="2081659"/>
          <a:ext cx="8874156" cy="38333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40882">
                  <a:extLst>
                    <a:ext uri="{9D8B030D-6E8A-4147-A177-3AD203B41FA5}">
                      <a16:colId xmlns:a16="http://schemas.microsoft.com/office/drawing/2014/main" val="4104616729"/>
                    </a:ext>
                  </a:extLst>
                </a:gridCol>
                <a:gridCol w="4333274">
                  <a:extLst>
                    <a:ext uri="{9D8B030D-6E8A-4147-A177-3AD203B41FA5}">
                      <a16:colId xmlns:a16="http://schemas.microsoft.com/office/drawing/2014/main" val="146618477"/>
                    </a:ext>
                  </a:extLst>
                </a:gridCol>
              </a:tblGrid>
              <a:tr h="344081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CONSORCIO FIA</a:t>
                      </a:r>
                      <a:endParaRPr lang="es-CO" sz="16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FIDUCIARIA DAVIVIENDA </a:t>
                      </a:r>
                      <a:endParaRPr lang="es-E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82605350"/>
                  </a:ext>
                </a:extLst>
              </a:tr>
              <a:tr h="3489285">
                <a:tc>
                  <a:txBody>
                    <a:bodyPr/>
                    <a:lstStyle/>
                    <a:p>
                      <a:pPr marL="628650" lvl="1" indent="-171450" algn="just">
                        <a:buFont typeface="Arial" panose="020B0604020202020204" pitchFamily="34" charset="0"/>
                        <a:buChar char="•"/>
                      </a:pPr>
                      <a:endParaRPr lang="es-ES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está facturando un contrato derivado de un convenio: </a:t>
                      </a: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del municipio  o de la entidad contratante.</a:t>
                      </a:r>
                    </a:p>
                    <a:p>
                      <a:pPr algn="just"/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está facturando un Contrato Directo con Empresas Públicas de Cundinamarca S.A. ES.P.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 Facturación: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Empresas Públicas de Cundinamarca S.A. E.S.P.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900.222.346-0.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Avenida Calle 24 #51-40 Piso 11.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Teléfono facturación: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7954480.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Contribuyente: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 Jurídica.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Régimen contable: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Régimen Ordinario.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Responsabilidad: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O-07.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Correo electrónico de facturación: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finanzasppto@epc.com.co</a:t>
                      </a:r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Facturación Electrónica de la entidad: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contamos con un proveedor tecnológico.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factura debe llevar fecha del mes en que tramita .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s-E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 Facturación: </a:t>
                      </a:r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Patrimonios Autónomos Administrados por Fiduciaria Davivienda FID –EPC.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NIT: </a:t>
                      </a:r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830-053-700-6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: </a:t>
                      </a:r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Av. El Dorado 68 B-85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Correo electrónico de facturación: 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finanzasppto@epc.com.co</a:t>
                      </a:r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factura debe llevar fecha del mes en que tramita .</a:t>
                      </a:r>
                    </a:p>
                    <a:p>
                      <a:endParaRPr lang="es-CO" sz="11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8245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17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4">
            <a:extLst>
              <a:ext uri="{FF2B5EF4-FFF2-40B4-BE49-F238E27FC236}">
                <a16:creationId xmlns:a16="http://schemas.microsoft.com/office/drawing/2014/main" id="{7FD0B3D0-C0DC-4678-9807-6BAF2530C039}"/>
              </a:ext>
            </a:extLst>
          </p:cNvPr>
          <p:cNvSpPr txBox="1"/>
          <p:nvPr/>
        </p:nvSpPr>
        <p:spPr>
          <a:xfrm>
            <a:off x="1827181" y="224791"/>
            <a:ext cx="8199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CAUSALES DE DEVOLUCIÓN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769242-36A3-441E-9323-209F455C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79" y="999709"/>
            <a:ext cx="5484812" cy="51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4">
            <a:extLst>
              <a:ext uri="{FF2B5EF4-FFF2-40B4-BE49-F238E27FC236}">
                <a16:creationId xmlns:a16="http://schemas.microsoft.com/office/drawing/2014/main" id="{7FD0B3D0-C0DC-4678-9807-6BAF2530C039}"/>
              </a:ext>
            </a:extLst>
          </p:cNvPr>
          <p:cNvSpPr txBox="1"/>
          <p:nvPr/>
        </p:nvSpPr>
        <p:spPr>
          <a:xfrm>
            <a:off x="1827181" y="224791"/>
            <a:ext cx="8199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CAUSALES DE DEVOLUCIÓN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D3143E-CAA5-48C8-8099-68A3EA6E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79" y="871122"/>
            <a:ext cx="5645396" cy="53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81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1335</Words>
  <Application>Microsoft Macintosh PowerPoint</Application>
  <PresentationFormat>Panorámica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9</cp:revision>
  <cp:lastPrinted>2024-11-20T21:17:42Z</cp:lastPrinted>
  <dcterms:created xsi:type="dcterms:W3CDTF">2024-08-16T17:19:43Z</dcterms:created>
  <dcterms:modified xsi:type="dcterms:W3CDTF">2024-11-20T21:19:36Z</dcterms:modified>
</cp:coreProperties>
</file>